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  <p:sldId id="265" r:id="rId11"/>
    <p:sldId id="267" r:id="rId12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DB9FE0-874D-47CF-84EB-0CE38F7CD268}" v="390" dt="2024-04-10T16:35:46.9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10/04/2024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GB" sz="4800">
                <a:solidFill>
                  <a:srgbClr val="FFFFFF"/>
                </a:solidFill>
                <a:ea typeface="+mj-lt"/>
                <a:cs typeface="+mj-lt"/>
              </a:rPr>
              <a:t>Medical Image Classification Using Deep Learning</a:t>
            </a:r>
            <a:endParaRPr lang="en-US" sz="48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 fontScale="62500" lnSpcReduction="20000"/>
          </a:bodyPr>
          <a:lstStyle/>
          <a:p>
            <a:pPr algn="l"/>
            <a:endParaRPr lang="en-US"/>
          </a:p>
          <a:p>
            <a:pPr algn="l"/>
            <a:endParaRPr lang="en-GB"/>
          </a:p>
          <a:p>
            <a:pPr algn="l"/>
            <a:r>
              <a:rPr lang="en-GB">
                <a:ea typeface="+mn-lt"/>
                <a:cs typeface="+mn-lt"/>
              </a:rPr>
              <a:t>[Myna Cheekati(U00864169)] </a:t>
            </a:r>
            <a:endParaRPr lang="en-GB"/>
          </a:p>
          <a:p>
            <a:pPr algn="l"/>
            <a:endParaRPr lang="en-GB"/>
          </a:p>
          <a:p>
            <a:pPr algn="l"/>
            <a:r>
              <a:rPr lang="en-GB" dirty="0">
                <a:ea typeface="+mn-lt"/>
                <a:cs typeface="+mn-lt"/>
              </a:rPr>
              <a:t>[Mohan Sai Goli(U00906040)] 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0C7F20-B73A-B029-4DC9-E6A9D154B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GB" sz="480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67866-939C-7791-9C54-0413DE9F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vert="horz" lIns="91440" tIns="45720" rIns="91440" bIns="45720" rtlCol="0" anchor="ctr">
            <a:normAutofit fontScale="62500" lnSpcReduction="20000"/>
          </a:bodyPr>
          <a:lstStyle/>
          <a:p>
            <a:r>
              <a:rPr lang="en-GB">
                <a:ea typeface="+mn-lt"/>
                <a:cs typeface="+mn-lt"/>
              </a:rPr>
              <a:t>Fine-tuning Hyperparameters: Experiment with different hyperparameters such as learning rate, dropout rate, batch size, </a:t>
            </a:r>
            <a:r>
              <a:rPr lang="en-GB" dirty="0">
                <a:ea typeface="+mn-lt"/>
                <a:cs typeface="+mn-lt"/>
              </a:rPr>
              <a:t>and the number of trainable layers in the base model to further optimize the model's performance.</a:t>
            </a:r>
            <a:endParaRPr lang="en-GB" dirty="0"/>
          </a:p>
          <a:p>
            <a:r>
              <a:rPr lang="en-GB">
                <a:ea typeface="+mn-lt"/>
                <a:cs typeface="+mn-lt"/>
              </a:rPr>
              <a:t>Explore Other Pre-trained Models: Besides VGG16, explore other pre-trained models such as ResNet, Inception, or </a:t>
            </a:r>
            <a:r>
              <a:rPr lang="en-GB" err="1">
                <a:ea typeface="+mn-lt"/>
                <a:cs typeface="+mn-lt"/>
              </a:rPr>
              <a:t>EfficientNet</a:t>
            </a:r>
            <a:r>
              <a:rPr lang="en-GB">
                <a:ea typeface="+mn-lt"/>
                <a:cs typeface="+mn-lt"/>
              </a:rPr>
              <a:t> to see if they offer better performance for the given dataset.</a:t>
            </a:r>
            <a:endParaRPr lang="en-GB"/>
          </a:p>
          <a:p>
            <a:r>
              <a:rPr lang="en-GB" dirty="0">
                <a:ea typeface="+mn-lt"/>
                <a:cs typeface="+mn-lt"/>
              </a:rPr>
              <a:t>Data Augmentation: Experiment with additional data augmentation techniques or adjust the parameters of existing ones to further improve model </a:t>
            </a:r>
            <a:r>
              <a:rPr lang="en-GB">
                <a:ea typeface="+mn-lt"/>
                <a:cs typeface="+mn-lt"/>
              </a:rPr>
              <a:t>generalization and robustness.</a:t>
            </a:r>
            <a:endParaRPr lang="en-GB"/>
          </a:p>
          <a:p>
            <a:r>
              <a:rPr lang="en-GB" dirty="0">
                <a:ea typeface="+mn-lt"/>
                <a:cs typeface="+mn-lt"/>
              </a:rPr>
              <a:t>Ensemble Methods: Explore ensemble learning techniques by combining predictions from multiple models trained on different subsets of the data or using different architectures.</a:t>
            </a:r>
            <a:endParaRPr lang="en-GB" dirty="0"/>
          </a:p>
          <a:p>
            <a:r>
              <a:rPr lang="en-GB" dirty="0">
                <a:ea typeface="+mn-lt"/>
                <a:cs typeface="+mn-lt"/>
              </a:rPr>
              <a:t>Model Interpretability: Investigate methods for interpreting model predictions and understanding which features contribute most to the classification decisions, especially in the medical domain where interpretability is crucial.</a:t>
            </a:r>
            <a:endParaRPr lang="en-GB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591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12618-9EAD-EE99-4B29-D5BF50AB2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ea typeface="+mj-lt"/>
                <a:cs typeface="+mj-lt"/>
              </a:rPr>
              <a:t>Thank You</a:t>
            </a:r>
            <a:endParaRPr lang="en-US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43055-10A2-714A-3FC9-35CE46B33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97760" y="4636008"/>
            <a:ext cx="6251111" cy="15727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  <a:ea typeface="+mn-lt"/>
                <a:cs typeface="+mn-lt"/>
              </a:rPr>
              <a:t>End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1BDBDD-66BC-2B3D-BD97-0643B06E10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70" r="8634" b="-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337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65E06E-D56D-1E00-8489-12377CA7E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>
                <a:ea typeface="+mj-lt"/>
                <a:cs typeface="+mj-lt"/>
              </a:rPr>
              <a:t>Problem Statement</a:t>
            </a:r>
            <a:endParaRPr lang="en-US" sz="54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75273-017A-4EE9-5505-F1FD07C3B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200" b="1" dirty="0">
                <a:ea typeface="+mn-lt"/>
                <a:cs typeface="+mn-lt"/>
              </a:rPr>
              <a:t>Alzheimer’s Disease Detection</a:t>
            </a:r>
            <a:endParaRPr lang="en-GB" sz="2200" b="1" dirty="0"/>
          </a:p>
          <a:p>
            <a:r>
              <a:rPr lang="en-GB" sz="2200" dirty="0">
                <a:ea typeface="+mn-lt"/>
                <a:cs typeface="+mn-lt"/>
              </a:rPr>
              <a:t>Using MRI scans to detect Alzheimer’s disease early and accurately.</a:t>
            </a:r>
            <a:endParaRPr lang="en-GB" sz="2200">
              <a:ea typeface="+mn-lt"/>
              <a:cs typeface="+mn-lt"/>
            </a:endParaRPr>
          </a:p>
          <a:p>
            <a:r>
              <a:rPr lang="en-GB" sz="2200" dirty="0"/>
              <a:t>Traditional methods have a high probability for errors</a:t>
            </a:r>
          </a:p>
          <a:p>
            <a:r>
              <a:rPr lang="en-GB" sz="2200" dirty="0"/>
              <a:t>The Figure shows Traditional image analysis</a:t>
            </a:r>
          </a:p>
        </p:txBody>
      </p:sp>
      <p:pic>
        <p:nvPicPr>
          <p:cNvPr id="4" name="Picture 3" descr="A person holding a x-ray&#10;&#10;Description automatically generated">
            <a:extLst>
              <a:ext uri="{FF2B5EF4-FFF2-40B4-BE49-F238E27FC236}">
                <a16:creationId xmlns:a16="http://schemas.microsoft.com/office/drawing/2014/main" id="{A6F6565B-ACB3-459E-E4C7-77A2A70DF2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26" r="-1" b="2772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09100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B85EF-72B1-FF3F-2B4B-691F7FB9C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GB" sz="5400">
                <a:ea typeface="+mj-lt"/>
                <a:cs typeface="+mj-lt"/>
              </a:rPr>
              <a:t>Solution Overview</a:t>
            </a:r>
            <a:endParaRPr lang="en-US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549B0-D85D-D147-5BF7-DD908F06F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200" b="1" dirty="0">
                <a:ea typeface="+mn-lt"/>
                <a:cs typeface="+mn-lt"/>
              </a:rPr>
              <a:t>Deep Learning Model for Image Classification</a:t>
            </a:r>
            <a:endParaRPr lang="en-GB" sz="2200" b="1" dirty="0"/>
          </a:p>
          <a:p>
            <a:r>
              <a:rPr lang="en-GB" sz="2200" dirty="0">
                <a:ea typeface="+mn-lt"/>
                <a:cs typeface="+mn-lt"/>
              </a:rPr>
              <a:t>We built a model that classifies MRI scans to detect Alzheimer’s disease.</a:t>
            </a:r>
            <a:endParaRPr lang="en-GB" sz="2200">
              <a:ea typeface="+mn-lt"/>
              <a:cs typeface="+mn-lt"/>
            </a:endParaRPr>
          </a:p>
          <a:p>
            <a:r>
              <a:rPr lang="en-GB" sz="2200" dirty="0"/>
              <a:t>The figure shows </a:t>
            </a:r>
            <a:r>
              <a:rPr lang="en-GB" sz="2200" dirty="0" err="1"/>
              <a:t>sampleimages</a:t>
            </a:r>
            <a:r>
              <a:rPr lang="en-GB" sz="2200" dirty="0"/>
              <a:t> and labels from Alzheimer Disease.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6B18D3C-3E4B-386A-1FED-B97E17D63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789366"/>
            <a:ext cx="6903720" cy="327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444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87CAE-2F98-A043-5E1A-4573AC246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/>
              <a:t>Dataset 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409BB-6F4B-D968-2FFF-EDFD5B13B0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GB" sz="1000">
                <a:ea typeface="+mn-lt"/>
                <a:cs typeface="+mn-lt"/>
              </a:rPr>
              <a:t>Dataset Name: Falah/Alzheimer_MRI</a:t>
            </a:r>
            <a:endParaRPr lang="en-GB" sz="1000"/>
          </a:p>
          <a:p>
            <a:r>
              <a:rPr lang="en-GB" sz="1000">
                <a:ea typeface="+mn-lt"/>
                <a:cs typeface="+mn-lt"/>
              </a:rPr>
              <a:t>Task: Image Classification</a:t>
            </a:r>
            <a:endParaRPr lang="en-GB" sz="1000"/>
          </a:p>
          <a:p>
            <a:r>
              <a:rPr lang="en-GB" sz="1000">
                <a:ea typeface="+mn-lt"/>
                <a:cs typeface="+mn-lt"/>
              </a:rPr>
              <a:t>Dataset Splits:</a:t>
            </a:r>
            <a:endParaRPr lang="en-GB" sz="1000"/>
          </a:p>
          <a:p>
            <a:r>
              <a:rPr lang="en-GB" sz="1000">
                <a:ea typeface="+mn-lt"/>
                <a:cs typeface="+mn-lt"/>
              </a:rPr>
              <a:t>Train split: 5,120 examples</a:t>
            </a:r>
            <a:endParaRPr lang="en-GB" sz="1000"/>
          </a:p>
          <a:p>
            <a:r>
              <a:rPr lang="en-GB" sz="1000">
                <a:ea typeface="+mn-lt"/>
                <a:cs typeface="+mn-lt"/>
              </a:rPr>
              <a:t>Test split: 1,280 examples</a:t>
            </a:r>
            <a:endParaRPr lang="en-GB" sz="1000"/>
          </a:p>
          <a:p>
            <a:r>
              <a:rPr lang="en-GB" sz="1000">
                <a:ea typeface="+mn-lt"/>
                <a:cs typeface="+mn-lt"/>
              </a:rPr>
              <a:t>Total Download Size: 28,289,848 bytes</a:t>
            </a:r>
            <a:endParaRPr lang="en-GB" sz="1000"/>
          </a:p>
          <a:p>
            <a:r>
              <a:rPr lang="en-GB" sz="1000">
                <a:ea typeface="+mn-lt"/>
                <a:cs typeface="+mn-lt"/>
              </a:rPr>
              <a:t>Total Dataset Size: 28,198,238.28 bytes</a:t>
            </a:r>
            <a:endParaRPr lang="en-GB" sz="1000"/>
          </a:p>
          <a:p>
            <a:r>
              <a:rPr lang="en-GB" sz="1000">
                <a:ea typeface="+mn-lt"/>
                <a:cs typeface="+mn-lt"/>
              </a:rPr>
              <a:t>Labels:</a:t>
            </a:r>
            <a:endParaRPr lang="en-GB" sz="1000"/>
          </a:p>
          <a:p>
            <a:r>
              <a:rPr lang="en-GB" sz="1000">
                <a:ea typeface="+mn-lt"/>
                <a:cs typeface="+mn-lt"/>
              </a:rPr>
              <a:t>‘0’: Mild_Demented</a:t>
            </a:r>
            <a:endParaRPr lang="en-GB" sz="1000"/>
          </a:p>
          <a:p>
            <a:r>
              <a:rPr lang="en-GB" sz="1000">
                <a:ea typeface="+mn-lt"/>
                <a:cs typeface="+mn-lt"/>
              </a:rPr>
              <a:t>‘1’: Moderate_Demented</a:t>
            </a:r>
            <a:endParaRPr lang="en-GB" sz="1000"/>
          </a:p>
          <a:p>
            <a:r>
              <a:rPr lang="en-GB" sz="1000">
                <a:ea typeface="+mn-lt"/>
                <a:cs typeface="+mn-lt"/>
              </a:rPr>
              <a:t>‘2’: Non_Demented</a:t>
            </a:r>
            <a:endParaRPr lang="en-GB" sz="1000"/>
          </a:p>
          <a:p>
            <a:r>
              <a:rPr lang="en-GB" sz="1000">
                <a:ea typeface="+mn-lt"/>
                <a:cs typeface="+mn-lt"/>
              </a:rPr>
              <a:t>‘3’: Very_Mild_Demented</a:t>
            </a:r>
            <a:endParaRPr lang="en-GB" sz="1000"/>
          </a:p>
        </p:txBody>
      </p:sp>
      <p:pic>
        <p:nvPicPr>
          <p:cNvPr id="4" name="Picture 3" descr="A screenshot of a web page&#10;&#10;Description automatically generated">
            <a:extLst>
              <a:ext uri="{FF2B5EF4-FFF2-40B4-BE49-F238E27FC236}">
                <a16:creationId xmlns:a16="http://schemas.microsoft.com/office/drawing/2014/main" id="{BDC75296-25A3-2C2B-FB60-2F6CE48143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273" b="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14594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7DE300-968B-D165-0642-BFE4B3464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GB" sz="5000">
                <a:ea typeface="+mj-lt"/>
                <a:cs typeface="+mj-lt"/>
              </a:rPr>
              <a:t>Model Architecture</a:t>
            </a:r>
            <a:endParaRPr lang="en-US" sz="5000"/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017F1-F98F-21DD-175C-1C3D68314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1500" b="1">
                <a:ea typeface="+mn-lt"/>
                <a:cs typeface="+mn-lt"/>
              </a:rPr>
              <a:t>Pre-trained VGG16 Model</a:t>
            </a:r>
            <a:endParaRPr lang="en-GB" sz="1500" b="1"/>
          </a:p>
          <a:p>
            <a:r>
              <a:rPr lang="en-GB" sz="1500">
                <a:ea typeface="+mn-lt"/>
                <a:cs typeface="+mn-lt"/>
              </a:rPr>
              <a:t>Input Shape: 224 x 224 x 3</a:t>
            </a:r>
            <a:endParaRPr lang="en-GB" sz="1500"/>
          </a:p>
          <a:p>
            <a:r>
              <a:rPr lang="en-GB" sz="1500">
                <a:ea typeface="+mn-lt"/>
                <a:cs typeface="+mn-lt"/>
              </a:rPr>
              <a:t>Weights: ‘imagenet’</a:t>
            </a:r>
            <a:endParaRPr lang="en-GB" sz="1500"/>
          </a:p>
          <a:p>
            <a:r>
              <a:rPr lang="en-GB" sz="1500">
                <a:ea typeface="+mn-lt"/>
                <a:cs typeface="+mn-lt"/>
              </a:rPr>
              <a:t>Layers: Frozen</a:t>
            </a:r>
            <a:endParaRPr lang="en-GB" sz="1500"/>
          </a:p>
          <a:p>
            <a:pPr marL="0" indent="0">
              <a:buNone/>
            </a:pPr>
            <a:r>
              <a:rPr lang="en-GB" sz="1500" b="1">
                <a:ea typeface="+mn-lt"/>
                <a:cs typeface="+mn-lt"/>
              </a:rPr>
              <a:t>Additional Layers</a:t>
            </a:r>
            <a:endParaRPr lang="en-GB" sz="1500" b="1"/>
          </a:p>
          <a:p>
            <a:r>
              <a:rPr lang="en-GB" sz="1500">
                <a:ea typeface="+mn-lt"/>
                <a:cs typeface="+mn-lt"/>
              </a:rPr>
              <a:t>Flatten Layer</a:t>
            </a:r>
            <a:endParaRPr lang="en-GB" sz="1500"/>
          </a:p>
          <a:p>
            <a:r>
              <a:rPr lang="en-GB" sz="1500">
                <a:ea typeface="+mn-lt"/>
                <a:cs typeface="+mn-lt"/>
              </a:rPr>
              <a:t>Dense Layer: 512 neurons, Activation: ‘relu’</a:t>
            </a:r>
            <a:endParaRPr lang="en-GB" sz="1500"/>
          </a:p>
          <a:p>
            <a:r>
              <a:rPr lang="en-GB" sz="1500">
                <a:ea typeface="+mn-lt"/>
                <a:cs typeface="+mn-lt"/>
              </a:rPr>
              <a:t>Dropout Layer: 0.5 dropout rate</a:t>
            </a:r>
            <a:endParaRPr lang="en-GB" sz="1500"/>
          </a:p>
          <a:p>
            <a:r>
              <a:rPr lang="en-GB" sz="1500">
                <a:ea typeface="+mn-lt"/>
                <a:cs typeface="+mn-lt"/>
              </a:rPr>
              <a:t>Dense Layer: 1 neuron, Activation: ‘sigmoid’</a:t>
            </a:r>
            <a:endParaRPr lang="en-GB" sz="1500"/>
          </a:p>
        </p:txBody>
      </p:sp>
      <p:pic>
        <p:nvPicPr>
          <p:cNvPr id="4" name="Picture 3" descr="A diagram of a diagram of a pool&#10;&#10;Description automatically generated">
            <a:extLst>
              <a:ext uri="{FF2B5EF4-FFF2-40B4-BE49-F238E27FC236}">
                <a16:creationId xmlns:a16="http://schemas.microsoft.com/office/drawing/2014/main" id="{7406C86C-D730-2518-0206-27D4043D2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556363"/>
            <a:ext cx="6903720" cy="374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09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9669F-B2B9-0C7D-3B11-5CDC11247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>
                <a:ea typeface="+mj-lt"/>
                <a:cs typeface="+mj-lt"/>
              </a:rPr>
              <a:t>Model Enhancement</a:t>
            </a:r>
            <a:endParaRPr lang="en-US" sz="54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FC5-AC7C-14BE-82E3-7E4AC6073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GB" sz="1200" b="1">
                <a:ea typeface="+mn-lt"/>
                <a:cs typeface="+mn-lt"/>
              </a:rPr>
              <a:t>Improving Model Accuracy</a:t>
            </a:r>
            <a:endParaRPr lang="en-GB" sz="1200" b="1"/>
          </a:p>
          <a:p>
            <a:r>
              <a:rPr lang="en-GB" sz="1200">
                <a:ea typeface="+mn-lt"/>
                <a:cs typeface="+mn-lt"/>
              </a:rPr>
              <a:t>Data Augmentation</a:t>
            </a:r>
            <a:endParaRPr lang="en-GB" sz="1200"/>
          </a:p>
          <a:p>
            <a:r>
              <a:rPr lang="en-GB" sz="1200">
                <a:ea typeface="+mn-lt"/>
                <a:cs typeface="+mn-lt"/>
              </a:rPr>
              <a:t>Increased Neurons in Dense Layer</a:t>
            </a:r>
            <a:endParaRPr lang="en-GB" sz="1200"/>
          </a:p>
          <a:p>
            <a:r>
              <a:rPr lang="en-GB" sz="1200">
                <a:ea typeface="+mn-lt"/>
                <a:cs typeface="+mn-lt"/>
              </a:rPr>
              <a:t>During training, data augmentation is applied using ImageDataGenerator to create variations of the training images, helping the model generalize better.</a:t>
            </a:r>
          </a:p>
          <a:p>
            <a:r>
              <a:rPr lang="en-GB" sz="1200">
                <a:ea typeface="+mn-lt"/>
                <a:cs typeface="+mn-lt"/>
              </a:rPr>
              <a:t>The model is trained using the fit() function with the augmented training data (datagen.flow(x_train, y_train)) for a specified number of epochs.</a:t>
            </a:r>
            <a:endParaRPr lang="en-GB" sz="1200"/>
          </a:p>
          <a:p>
            <a:r>
              <a:rPr lang="en-GB" sz="1200">
                <a:ea typeface="+mn-lt"/>
                <a:cs typeface="+mn-lt"/>
              </a:rPr>
              <a:t>Callbacks such as ModelCheckpoint, EarlyStopping, and ReduceLROnPlateau are used to save the best model, prevent overfitting, and adjust the learning rate dynamically based on the validation loss.</a:t>
            </a:r>
            <a:endParaRPr lang="en-GB" sz="1200"/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56B77DB0-ECAA-0CC8-8FEF-E782DD5D44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89" r="3" b="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13563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2C91D-3F99-EECF-CDCA-6F053A958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GB" sz="5400">
                <a:ea typeface="+mj-lt"/>
                <a:cs typeface="+mj-lt"/>
              </a:rPr>
              <a:t>Results</a:t>
            </a:r>
            <a:endParaRPr lang="en-US" sz="5400"/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BF1E8-37AF-7537-4287-7635D61D5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200" b="1" dirty="0">
                <a:ea typeface="+mn-lt"/>
                <a:cs typeface="+mn-lt"/>
              </a:rPr>
              <a:t>Model Performance</a:t>
            </a:r>
            <a:endParaRPr lang="en-GB" sz="2200" b="1" dirty="0"/>
          </a:p>
          <a:p>
            <a:r>
              <a:rPr lang="en-GB" sz="2200" dirty="0">
                <a:ea typeface="+mn-lt"/>
                <a:cs typeface="+mn-lt"/>
              </a:rPr>
              <a:t>Train accuracy: 0.0112</a:t>
            </a:r>
            <a:endParaRPr lang="en-GB" sz="2200" dirty="0"/>
          </a:p>
          <a:p>
            <a:r>
              <a:rPr lang="en-GB" sz="2200" dirty="0">
                <a:ea typeface="+mn-lt"/>
                <a:cs typeface="+mn-lt"/>
              </a:rPr>
              <a:t>Validation accuracy: 0.0049</a:t>
            </a:r>
          </a:p>
          <a:p>
            <a:r>
              <a:rPr lang="en-GB" sz="2200" dirty="0"/>
              <a:t>The training was successful but low accuracy suggests further improvements have to be done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A1C1E19-763D-D7F6-0540-1F3C16556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927441"/>
            <a:ext cx="6903720" cy="300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722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A5794-FC9F-672F-00B9-2229C6D15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86257"/>
            <a:ext cx="6926703" cy="8041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700"/>
              <a:t>visualizing the accuracy and loss over epochs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D6F8EA42-C2AB-ADD2-8E88-2C00775F79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13"/>
          <a:stretch/>
        </p:blipFill>
        <p:spPr>
          <a:xfrm>
            <a:off x="20" y="10"/>
            <a:ext cx="12191980" cy="527993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E76F6F3-F5F0-B26D-1B63-73AD0299B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5193518"/>
            <a:ext cx="12207200" cy="123363"/>
            <a:chOff x="-5025" y="6737718"/>
            <a:chExt cx="12207200" cy="1233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BC84BA2-BCC1-89D4-5592-8B2364E6B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9C4FA24-7C12-A16B-31C2-89175017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1389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FBC73-3FF8-8ADC-2A94-878F788E2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>
                <a:ea typeface="+mj-lt"/>
                <a:cs typeface="+mj-lt"/>
              </a:rPr>
              <a:t>Conclusion</a:t>
            </a:r>
            <a:endParaRPr lang="en-US" sz="54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9BF72-F9D4-5CF4-C166-ED0B0C367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GB" sz="1700"/>
          </a:p>
          <a:p>
            <a:r>
              <a:rPr lang="en-GB" sz="1700">
                <a:ea typeface="+mn-lt"/>
                <a:cs typeface="+mn-lt"/>
              </a:rPr>
              <a:t>The project focused on building a convolutional neural network (CNN) for medical image analysis using the Falah/Alzheimer_MRI dataset. The dataset contained images along with labels indicating the presence or absence of Alzheimer's disease. The model architecture leveraged transfer learning with the VGG16 pre-trained model as a convolutional base.</a:t>
            </a:r>
            <a:endParaRPr lang="en-GB" sz="1700"/>
          </a:p>
        </p:txBody>
      </p:sp>
      <p:pic>
        <p:nvPicPr>
          <p:cNvPr id="5" name="Picture 4" descr="Scan of a human brain in a neurology clinic">
            <a:extLst>
              <a:ext uri="{FF2B5EF4-FFF2-40B4-BE49-F238E27FC236}">
                <a16:creationId xmlns:a16="http://schemas.microsoft.com/office/drawing/2014/main" id="{E24415CD-2E02-49B6-7C31-C1614A2BAE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72" r="4" b="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9258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Medical Image Classification Using Deep Learning</vt:lpstr>
      <vt:lpstr>Problem Statement</vt:lpstr>
      <vt:lpstr>Solution Overview</vt:lpstr>
      <vt:lpstr>Dataset </vt:lpstr>
      <vt:lpstr>Model Architecture</vt:lpstr>
      <vt:lpstr>Model Enhancement</vt:lpstr>
      <vt:lpstr>Results</vt:lpstr>
      <vt:lpstr>visualizing the accuracy and loss over epochs</vt:lpstr>
      <vt:lpstr>Conclusion</vt:lpstr>
      <vt:lpstr>Future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139</cp:revision>
  <dcterms:created xsi:type="dcterms:W3CDTF">2024-04-10T15:33:03Z</dcterms:created>
  <dcterms:modified xsi:type="dcterms:W3CDTF">2024-04-10T16:35:49Z</dcterms:modified>
</cp:coreProperties>
</file>

<file path=docProps/thumbnail.jpeg>
</file>